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8" r:id="rId3"/>
    <p:sldId id="257" r:id="rId4"/>
    <p:sldId id="260" r:id="rId5"/>
    <p:sldId id="259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pos="39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>
        <p:guide pos="3840"/>
        <p:guide orient="horz" pos="2160"/>
        <p:guide pos="39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515DE93-1BD9-4D69-9AA7-DF3DA85E73B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8B4E7D3-9DF6-4940-B821-6FF0E437DFAF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28862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5DE93-1BD9-4D69-9AA7-DF3DA85E73B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E7D3-9DF6-4940-B821-6FF0E437D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053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5DE93-1BD9-4D69-9AA7-DF3DA85E73B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E7D3-9DF6-4940-B821-6FF0E437D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67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5DE93-1BD9-4D69-9AA7-DF3DA85E73B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E7D3-9DF6-4940-B821-6FF0E437D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030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515DE93-1BD9-4D69-9AA7-DF3DA85E73B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8B4E7D3-9DF6-4940-B821-6FF0E437DFA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6530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5DE93-1BD9-4D69-9AA7-DF3DA85E73B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E7D3-9DF6-4940-B821-6FF0E437D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006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5DE93-1BD9-4D69-9AA7-DF3DA85E73B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E7D3-9DF6-4940-B821-6FF0E437D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987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5DE93-1BD9-4D69-9AA7-DF3DA85E73B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E7D3-9DF6-4940-B821-6FF0E437D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03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5DE93-1BD9-4D69-9AA7-DF3DA85E73B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E7D3-9DF6-4940-B821-6FF0E437D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450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515DE93-1BD9-4D69-9AA7-DF3DA85E73B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8B4E7D3-9DF6-4940-B821-6FF0E437DFA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18499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515DE93-1BD9-4D69-9AA7-DF3DA85E73B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8B4E7D3-9DF6-4940-B821-6FF0E437DFA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74445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E515DE93-1BD9-4D69-9AA7-DF3DA85E73B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38B4E7D3-9DF6-4940-B821-6FF0E437DFA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51086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Tourism and cities</a:t>
            </a:r>
            <a:endParaRPr lang="en-US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169072" y="4156576"/>
            <a:ext cx="6831673" cy="1086237"/>
          </a:xfrm>
        </p:spPr>
        <p:txBody>
          <a:bodyPr/>
          <a:lstStyle/>
          <a:p>
            <a:r>
              <a:rPr lang="en-US" dirty="0" smtClean="0"/>
              <a:t>        Team </a:t>
            </a:r>
            <a:r>
              <a:rPr lang="en-US" dirty="0" err="1" smtClean="0"/>
              <a:t>members:Narynbek,Ruslan,Galymbek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5661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9714411" cy="812074"/>
          </a:xfrm>
        </p:spPr>
        <p:txBody>
          <a:bodyPr/>
          <a:lstStyle/>
          <a:p>
            <a:r>
              <a:rPr lang="en-US" dirty="0" smtClean="0"/>
              <a:t>Mobile adaptive</a:t>
            </a:r>
            <a:endParaRPr lang="en-US" dirty="0"/>
          </a:p>
        </p:txBody>
      </p:sp>
      <p:sp>
        <p:nvSpPr>
          <p:cNvPr id="8" name="Стрелка вправо 7"/>
          <p:cNvSpPr/>
          <p:nvPr/>
        </p:nvSpPr>
        <p:spPr>
          <a:xfrm>
            <a:off x="7053943" y="3526971"/>
            <a:ext cx="1140823" cy="40059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457" y="2447109"/>
            <a:ext cx="5105333" cy="2978331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l="-1" r="491"/>
          <a:stretch/>
        </p:blipFill>
        <p:spPr>
          <a:xfrm>
            <a:off x="8895141" y="896983"/>
            <a:ext cx="2783054" cy="5708728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299062" y="5607708"/>
            <a:ext cx="397110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7910C"/>
                </a:solidFill>
                <a:latin typeface="Consolas" panose="020B0609020204030204" pitchFamily="49" charset="0"/>
              </a:rPr>
              <a:t>@media</a:t>
            </a:r>
            <a:r>
              <a:rPr lang="en-US" sz="1400" dirty="0">
                <a:solidFill>
                  <a:srgbClr val="AEB2B2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>
                <a:solidFill>
                  <a:srgbClr val="C7910C"/>
                </a:solidFill>
                <a:latin typeface="Consolas" panose="020B0609020204030204" pitchFamily="49" charset="0"/>
              </a:rPr>
              <a:t>max-width</a:t>
            </a:r>
            <a:r>
              <a:rPr lang="en-US" sz="1400" dirty="0">
                <a:solidFill>
                  <a:srgbClr val="AEB2B2"/>
                </a:solidFill>
                <a:latin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D4770C"/>
                </a:solidFill>
                <a:latin typeface="Consolas" panose="020B0609020204030204" pitchFamily="49" charset="0"/>
              </a:rPr>
              <a:t>767</a:t>
            </a:r>
            <a:r>
              <a:rPr lang="en-US" sz="1400" i="1" dirty="0">
                <a:solidFill>
                  <a:srgbClr val="D4770C"/>
                </a:solidFill>
                <a:latin typeface="Consolas" panose="020B0609020204030204" pitchFamily="49" charset="0"/>
              </a:rPr>
              <a:t>px</a:t>
            </a:r>
            <a:r>
              <a:rPr lang="en-US" sz="1400" dirty="0">
                <a:solidFill>
                  <a:srgbClr val="AEB2B2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400" dirty="0">
                <a:solidFill>
                  <a:srgbClr val="AEB2B2"/>
                </a:solidFill>
                <a:latin typeface="Consolas" panose="020B0609020204030204" pitchFamily="49" charset="0"/>
              </a:rPr>
              <a:t>    </a:t>
            </a:r>
            <a:r>
              <a:rPr lang="en-US" sz="1400" i="1" dirty="0">
                <a:solidFill>
                  <a:srgbClr val="38C7BD"/>
                </a:solidFill>
                <a:latin typeface="Consolas" panose="020B0609020204030204" pitchFamily="49" charset="0"/>
              </a:rPr>
              <a:t>.</a:t>
            </a:r>
            <a:r>
              <a:rPr lang="en-US" sz="1400" i="1" dirty="0" err="1" smtClean="0">
                <a:solidFill>
                  <a:srgbClr val="38C7BD"/>
                </a:solidFill>
                <a:latin typeface="Consolas" panose="020B0609020204030204" pitchFamily="49" charset="0"/>
              </a:rPr>
              <a:t>vira</a:t>
            </a:r>
            <a:r>
              <a:rPr lang="en-US" sz="1400" i="1" dirty="0" smtClean="0">
                <a:solidFill>
                  <a:srgbClr val="38C7BD"/>
                </a:solidFill>
                <a:latin typeface="Consolas" panose="020B0609020204030204" pitchFamily="49" charset="0"/>
              </a:rPr>
              <a:t>-card</a:t>
            </a:r>
            <a:r>
              <a:rPr lang="en-US" sz="1400" dirty="0">
                <a:solidFill>
                  <a:srgbClr val="AEB2B2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D4770C"/>
                </a:solidFill>
                <a:latin typeface="Consolas" panose="020B0609020204030204" pitchFamily="49" charset="0"/>
              </a:rPr>
              <a:t>       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margin-bottom: </a:t>
            </a:r>
            <a:r>
              <a:rPr lang="en-US" sz="1400" dirty="0">
                <a:solidFill>
                  <a:srgbClr val="D4770C"/>
                </a:solidFill>
                <a:latin typeface="Consolas" panose="020B0609020204030204" pitchFamily="49" charset="0"/>
              </a:rPr>
              <a:t>60</a:t>
            </a:r>
            <a:r>
              <a:rPr lang="en-US" sz="1400" i="1" dirty="0">
                <a:solidFill>
                  <a:srgbClr val="D4770C"/>
                </a:solidFill>
                <a:latin typeface="Consolas" panose="020B0609020204030204" pitchFamily="49" charset="0"/>
              </a:rPr>
              <a:t>px</a:t>
            </a:r>
            <a:r>
              <a:rPr lang="en-US" sz="1400" dirty="0">
                <a:solidFill>
                  <a:srgbClr val="AEB2B2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770C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AEB2B2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400" dirty="0">
                <a:solidFill>
                  <a:srgbClr val="AEB2B2"/>
                </a:solidFill>
                <a:latin typeface="Consolas" panose="020B0609020204030204" pitchFamily="49" charset="0"/>
              </a:rPr>
              <a:t>}</a:t>
            </a:r>
            <a:endParaRPr lang="en-US" sz="1400" b="0" dirty="0">
              <a:solidFill>
                <a:srgbClr val="AEB2B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34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4601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PAGES                                   </a:t>
            </a:r>
            <a:r>
              <a:rPr lang="en-US" sz="2700" dirty="0">
                <a:solidFill>
                  <a:schemeClr val="accent4">
                    <a:lumMod val="75000"/>
                  </a:schemeClr>
                </a:solidFill>
              </a:rPr>
              <a:t>N</a:t>
            </a:r>
            <a:r>
              <a:rPr lang="en-US" sz="2700" dirty="0" smtClean="0">
                <a:solidFill>
                  <a:schemeClr val="accent4">
                    <a:lumMod val="75000"/>
                  </a:schemeClr>
                </a:solidFill>
              </a:rPr>
              <a:t>umber of pages:7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882" y="1553321"/>
            <a:ext cx="2254194" cy="1891247"/>
          </a:xfr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908" y="1578368"/>
            <a:ext cx="2707317" cy="185577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787" y="1586523"/>
            <a:ext cx="2586813" cy="183661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555" y="3621415"/>
            <a:ext cx="1875692" cy="2421829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572" y="1597905"/>
            <a:ext cx="2625968" cy="1849453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445" y="3649784"/>
            <a:ext cx="2915140" cy="228209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992" y="3657600"/>
            <a:ext cx="2887670" cy="229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6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Flexbox containers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749" y="1891323"/>
            <a:ext cx="5287066" cy="1666951"/>
          </a:xfrm>
        </p:spPr>
      </p:pic>
      <p:sp>
        <p:nvSpPr>
          <p:cNvPr id="28" name="Стрелка вниз 27"/>
          <p:cNvSpPr/>
          <p:nvPr/>
        </p:nvSpPr>
        <p:spPr>
          <a:xfrm>
            <a:off x="2657231" y="1516185"/>
            <a:ext cx="226646" cy="2657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Стрелка вниз 28"/>
          <p:cNvSpPr/>
          <p:nvPr/>
        </p:nvSpPr>
        <p:spPr>
          <a:xfrm>
            <a:off x="5185507" y="1535722"/>
            <a:ext cx="226646" cy="2657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Прямая соединительная линия 30"/>
          <p:cNvCxnSpPr>
            <a:stCxn id="28" idx="0"/>
          </p:cNvCxnSpPr>
          <p:nvPr/>
        </p:nvCxnSpPr>
        <p:spPr>
          <a:xfrm>
            <a:off x="2770554" y="1516185"/>
            <a:ext cx="2551723" cy="7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Прямоугольник 31"/>
          <p:cNvSpPr/>
          <p:nvPr/>
        </p:nvSpPr>
        <p:spPr>
          <a:xfrm>
            <a:off x="4865819" y="4986040"/>
            <a:ext cx="29065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display: </a:t>
            </a:r>
            <a:r>
              <a:rPr lang="en-US" dirty="0">
                <a:solidFill>
                  <a:srgbClr val="D4770C"/>
                </a:solidFill>
                <a:latin typeface="Consolas" panose="020B0609020204030204" pitchFamily="49" charset="0"/>
              </a:rPr>
              <a:t>flex</a:t>
            </a:r>
            <a:r>
              <a:rPr lang="en-US" dirty="0">
                <a:solidFill>
                  <a:srgbClr val="AEB2B2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flex-direction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D4770C"/>
                </a:solidFill>
                <a:latin typeface="Consolas" panose="020B0609020204030204" pitchFamily="49" charset="0"/>
              </a:rPr>
              <a:t>row</a:t>
            </a:r>
            <a:r>
              <a:rPr lang="en-US" dirty="0">
                <a:solidFill>
                  <a:srgbClr val="AEB2B2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AEB2B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3" name="Стрелка вверх 32"/>
          <p:cNvSpPr/>
          <p:nvPr/>
        </p:nvSpPr>
        <p:spPr>
          <a:xfrm>
            <a:off x="2594708" y="3743569"/>
            <a:ext cx="257907" cy="25009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Стрелка вверх 33"/>
          <p:cNvSpPr/>
          <p:nvPr/>
        </p:nvSpPr>
        <p:spPr>
          <a:xfrm>
            <a:off x="5130800" y="3731846"/>
            <a:ext cx="257907" cy="25009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Прямая соединительная линия 35"/>
          <p:cNvCxnSpPr>
            <a:stCxn id="33" idx="2"/>
            <a:endCxn id="34" idx="2"/>
          </p:cNvCxnSpPr>
          <p:nvPr/>
        </p:nvCxnSpPr>
        <p:spPr>
          <a:xfrm flipV="1">
            <a:off x="2723662" y="3981939"/>
            <a:ext cx="2536092" cy="11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Рисунок 3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77"/>
          <a:stretch/>
        </p:blipFill>
        <p:spPr>
          <a:xfrm>
            <a:off x="7230604" y="2300955"/>
            <a:ext cx="4506823" cy="72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96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621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Bootstrap grid system</a:t>
            </a:r>
            <a:endParaRPr lang="en-US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474" y="2103554"/>
            <a:ext cx="3752195" cy="2907987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2470336" y="2115341"/>
            <a:ext cx="2924503" cy="44931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2478151" y="2571262"/>
            <a:ext cx="2932386" cy="241340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Стрелка вправо 14"/>
          <p:cNvSpPr/>
          <p:nvPr/>
        </p:nvSpPr>
        <p:spPr>
          <a:xfrm>
            <a:off x="5951686" y="3279363"/>
            <a:ext cx="622738" cy="181304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Стрелка вправо 15"/>
          <p:cNvSpPr/>
          <p:nvPr/>
        </p:nvSpPr>
        <p:spPr>
          <a:xfrm>
            <a:off x="5922982" y="4339626"/>
            <a:ext cx="622738" cy="181304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Стрелка вправо 16"/>
          <p:cNvSpPr/>
          <p:nvPr/>
        </p:nvSpPr>
        <p:spPr>
          <a:xfrm>
            <a:off x="5945958" y="2236412"/>
            <a:ext cx="622738" cy="181304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Прямоугольник 17"/>
          <p:cNvSpPr/>
          <p:nvPr/>
        </p:nvSpPr>
        <p:spPr>
          <a:xfrm>
            <a:off x="6647187" y="1596858"/>
            <a:ext cx="31767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11B7D4"/>
                </a:solidFill>
                <a:latin typeface="Consolas" panose="020B0609020204030204" pitchFamily="49" charset="0"/>
              </a:rPr>
              <a:t>&lt;div</a:t>
            </a:r>
            <a:r>
              <a:rPr lang="en-US" sz="1200" dirty="0">
                <a:solidFill>
                  <a:srgbClr val="AEB2B2"/>
                </a:solidFill>
                <a:latin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C7910C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AEB2B2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00A884"/>
                </a:solidFill>
                <a:latin typeface="Consolas" panose="020B0609020204030204" pitchFamily="49" charset="0"/>
              </a:rPr>
              <a:t>"container"</a:t>
            </a:r>
            <a:r>
              <a:rPr lang="en-US" sz="1200" dirty="0">
                <a:solidFill>
                  <a:srgbClr val="11B7D4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AEB2B2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AEB2B2"/>
                </a:solidFill>
                <a:latin typeface="Consolas" panose="020B0609020204030204" pitchFamily="49" charset="0"/>
              </a:rPr>
              <a:t>  </a:t>
            </a:r>
            <a:r>
              <a:rPr lang="en-US" sz="1200" dirty="0" smtClean="0">
                <a:solidFill>
                  <a:srgbClr val="AEB2B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11B7D4"/>
                </a:solidFill>
                <a:latin typeface="Consolas" panose="020B0609020204030204" pitchFamily="49" charset="0"/>
              </a:rPr>
              <a:t>&lt;div</a:t>
            </a:r>
            <a:r>
              <a:rPr lang="en-US" sz="1200" dirty="0">
                <a:solidFill>
                  <a:srgbClr val="AEB2B2"/>
                </a:solidFill>
                <a:latin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C7910C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AEB2B2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00A884"/>
                </a:solidFill>
                <a:latin typeface="Consolas" panose="020B0609020204030204" pitchFamily="49" charset="0"/>
              </a:rPr>
              <a:t>"row"</a:t>
            </a:r>
            <a:r>
              <a:rPr lang="en-US" sz="1200" dirty="0">
                <a:solidFill>
                  <a:srgbClr val="11B7D4"/>
                </a:solidFill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AEB2B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7276124" y="2086709"/>
            <a:ext cx="37435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11B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&lt;div</a:t>
            </a:r>
            <a:r>
              <a:rPr lang="en-US" sz="1200" b="1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C791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class</a:t>
            </a:r>
            <a:r>
              <a:rPr lang="en-US" sz="1200" b="1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</a:t>
            </a:r>
            <a:r>
              <a:rPr lang="en-US" sz="1200" b="1" dirty="0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"col-lg-12 text-center</a:t>
            </a:r>
            <a:r>
              <a:rPr lang="en-US" sz="1200" b="1" dirty="0" smtClean="0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r>
              <a:rPr lang="en-US" sz="1200" b="1" dirty="0" smtClean="0">
                <a:solidFill>
                  <a:srgbClr val="11B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</a:t>
            </a:r>
          </a:p>
          <a:p>
            <a:endParaRPr lang="en-US" sz="1200" b="1" dirty="0" smtClean="0">
              <a:solidFill>
                <a:srgbClr val="11B7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1200" b="1" dirty="0" smtClean="0">
                <a:solidFill>
                  <a:srgbClr val="11B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&lt;/div&gt;</a:t>
            </a:r>
            <a:endParaRPr lang="en-US" sz="1200" b="1" dirty="0">
              <a:solidFill>
                <a:srgbClr val="AEB2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6975817" y="2697257"/>
            <a:ext cx="6944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11B7D4"/>
                </a:solidFill>
                <a:latin typeface="Consolas" panose="020B0609020204030204" pitchFamily="49" charset="0"/>
              </a:rPr>
              <a:t>&lt;/div&gt;</a:t>
            </a:r>
          </a:p>
        </p:txBody>
      </p:sp>
      <p:sp>
        <p:nvSpPr>
          <p:cNvPr id="22" name="Прямоугольник 21"/>
          <p:cNvSpPr/>
          <p:nvPr/>
        </p:nvSpPr>
        <p:spPr>
          <a:xfrm>
            <a:off x="6869723" y="2977660"/>
            <a:ext cx="246966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11B7D4"/>
                </a:solidFill>
                <a:latin typeface="Consolas" panose="020B0609020204030204" pitchFamily="49" charset="0"/>
              </a:rPr>
              <a:t>&lt;div</a:t>
            </a:r>
            <a:r>
              <a:rPr lang="en-US" sz="1200" dirty="0">
                <a:solidFill>
                  <a:srgbClr val="AEB2B2"/>
                </a:solidFill>
                <a:latin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C7910C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AEB2B2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00A884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 smtClean="0">
                <a:solidFill>
                  <a:srgbClr val="00A884"/>
                </a:solidFill>
                <a:latin typeface="Consolas" panose="020B0609020204030204" pitchFamily="49" charset="0"/>
              </a:rPr>
              <a:t>row"</a:t>
            </a:r>
            <a:r>
              <a:rPr lang="en-US" sz="1200" dirty="0" smtClean="0">
                <a:solidFill>
                  <a:srgbClr val="11B7D4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AEB2B2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AEB2B2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smtClean="0">
                <a:solidFill>
                  <a:srgbClr val="AEB2B2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11B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&lt;div</a:t>
            </a:r>
            <a:r>
              <a:rPr lang="en-US" sz="1200" b="1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1200" b="1" i="1" dirty="0">
                <a:solidFill>
                  <a:srgbClr val="C791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class</a:t>
            </a:r>
            <a:r>
              <a:rPr lang="en-US" sz="1200" b="1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</a:t>
            </a:r>
            <a:r>
              <a:rPr lang="en-US" sz="1200" b="1" dirty="0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r>
              <a:rPr lang="en-US" sz="1200" b="1" dirty="0" smtClean="0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col-md-6"</a:t>
            </a:r>
            <a:r>
              <a:rPr lang="en-US" sz="1200" b="1" dirty="0" smtClean="0">
                <a:solidFill>
                  <a:srgbClr val="11B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</a:t>
            </a:r>
          </a:p>
          <a:p>
            <a:endParaRPr lang="en-US" sz="1200" b="1" dirty="0" smtClean="0">
              <a:solidFill>
                <a:srgbClr val="11B7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1200" b="1" dirty="0">
                <a:solidFill>
                  <a:srgbClr val="11B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1200" b="1" dirty="0" smtClean="0">
                <a:solidFill>
                  <a:srgbClr val="11B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&lt;/</a:t>
            </a:r>
            <a:r>
              <a:rPr lang="en-US" sz="1200" b="1" dirty="0">
                <a:solidFill>
                  <a:srgbClr val="11B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div</a:t>
            </a:r>
            <a:r>
              <a:rPr lang="en-US" sz="1200" b="1" dirty="0" smtClean="0">
                <a:solidFill>
                  <a:srgbClr val="11B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</a:t>
            </a:r>
          </a:p>
          <a:p>
            <a:endParaRPr lang="en-US" sz="1200" dirty="0">
              <a:solidFill>
                <a:srgbClr val="11B7D4"/>
              </a:solidFill>
              <a:latin typeface="Consolas" panose="020B0609020204030204" pitchFamily="49" charset="0"/>
            </a:endParaRPr>
          </a:p>
          <a:p>
            <a:r>
              <a:rPr lang="en-US" sz="1200" dirty="0" smtClean="0">
                <a:solidFill>
                  <a:srgbClr val="11B7D4"/>
                </a:solidFill>
                <a:latin typeface="Consolas" panose="020B0609020204030204" pitchFamily="49" charset="0"/>
              </a:rPr>
              <a:t>  </a:t>
            </a:r>
            <a:r>
              <a:rPr lang="en-US" sz="1200" b="1" dirty="0" smtClean="0">
                <a:solidFill>
                  <a:srgbClr val="11B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</a:t>
            </a:r>
            <a:r>
              <a:rPr lang="en-US" sz="1200" b="1" dirty="0">
                <a:solidFill>
                  <a:srgbClr val="11B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div</a:t>
            </a:r>
            <a:r>
              <a:rPr lang="en-US" sz="1200" b="1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1200" b="1" i="1" dirty="0">
                <a:solidFill>
                  <a:srgbClr val="C791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class</a:t>
            </a:r>
            <a:r>
              <a:rPr lang="en-US" sz="1200" b="1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</a:t>
            </a:r>
            <a:r>
              <a:rPr lang="en-US" sz="1200" b="1" dirty="0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"col-md-6"</a:t>
            </a:r>
            <a:r>
              <a:rPr lang="en-US" sz="1200" b="1" dirty="0">
                <a:solidFill>
                  <a:srgbClr val="11B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</a:t>
            </a:r>
          </a:p>
          <a:p>
            <a:endParaRPr lang="en-US" sz="1200" b="1" dirty="0">
              <a:solidFill>
                <a:srgbClr val="11B7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1200" b="1" dirty="0">
                <a:solidFill>
                  <a:srgbClr val="11B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&lt;/div&gt;</a:t>
            </a:r>
          </a:p>
          <a:p>
            <a:r>
              <a:rPr lang="en-US" sz="1200" dirty="0" smtClean="0">
                <a:solidFill>
                  <a:srgbClr val="11B7D4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11B7D4"/>
                </a:solidFill>
                <a:latin typeface="Consolas" panose="020B0609020204030204" pitchFamily="49" charset="0"/>
              </a:rPr>
              <a:t>div&gt;</a:t>
            </a:r>
            <a:r>
              <a:rPr lang="en-US" sz="1200" dirty="0">
                <a:solidFill>
                  <a:srgbClr val="AEB2B2"/>
                </a:solidFill>
                <a:latin typeface="Consolas" panose="020B0609020204030204" pitchFamily="49" charset="0"/>
              </a:rPr>
              <a:t> </a:t>
            </a:r>
            <a:endParaRPr lang="en-US" sz="1200" dirty="0"/>
          </a:p>
          <a:p>
            <a:endParaRPr lang="en-US" sz="1200" dirty="0" smtClean="0">
              <a:solidFill>
                <a:srgbClr val="11B7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11B7D4"/>
                </a:solidFill>
                <a:latin typeface="Consolas" panose="020B0609020204030204" pitchFamily="49" charset="0"/>
              </a:rPr>
              <a:t>&lt;/div&gt;</a:t>
            </a:r>
            <a:r>
              <a:rPr lang="en-US" sz="1200" dirty="0">
                <a:solidFill>
                  <a:srgbClr val="AEB2B2"/>
                </a:solidFill>
                <a:latin typeface="Consolas" panose="020B0609020204030204" pitchFamily="49" charset="0"/>
              </a:rPr>
              <a:t> </a:t>
            </a:r>
            <a:endParaRPr lang="en-US" sz="1200" dirty="0"/>
          </a:p>
          <a:p>
            <a:endParaRPr lang="en-US" sz="1200" b="0" dirty="0">
              <a:solidFill>
                <a:srgbClr val="AEB2B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10351267" y="3807042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11B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2x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Правая фигурная скобка 23"/>
          <p:cNvSpPr/>
          <p:nvPr/>
        </p:nvSpPr>
        <p:spPr>
          <a:xfrm>
            <a:off x="9355016" y="3016739"/>
            <a:ext cx="930031" cy="200073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00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600" y="1122981"/>
            <a:ext cx="3681045" cy="495417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602362" y="2032279"/>
            <a:ext cx="254135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11B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&lt;div</a:t>
            </a:r>
            <a:r>
              <a:rPr lang="en-US" sz="1000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C791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r>
              <a:rPr lang="en-US" sz="1000" dirty="0" smtClean="0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col-xs-6"</a:t>
            </a:r>
            <a:r>
              <a:rPr lang="en-US" sz="1000" dirty="0" smtClean="0">
                <a:solidFill>
                  <a:srgbClr val="11B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</a:t>
            </a:r>
            <a:endParaRPr lang="en-US" sz="1000" dirty="0">
              <a:solidFill>
                <a:srgbClr val="11B7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11B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&lt;/div&gt;</a:t>
            </a:r>
            <a:endParaRPr lang="en-US" sz="1000" dirty="0">
              <a:solidFill>
                <a:srgbClr val="AEB2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endParaRPr lang="en-US" sz="1000" dirty="0">
              <a:solidFill>
                <a:srgbClr val="11B7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1000" dirty="0" smtClean="0">
                <a:solidFill>
                  <a:srgbClr val="11B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11B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div</a:t>
            </a:r>
            <a:r>
              <a:rPr lang="en-US" sz="1000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C791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"col-xs-6 text-right</a:t>
            </a:r>
            <a:r>
              <a:rPr lang="en-US" sz="1000" dirty="0" smtClean="0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r>
              <a:rPr lang="en-US" sz="1000" dirty="0" smtClean="0">
                <a:solidFill>
                  <a:srgbClr val="11B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</a:t>
            </a:r>
          </a:p>
          <a:p>
            <a:r>
              <a:rPr lang="en-US" sz="1000" dirty="0" smtClean="0">
                <a:solidFill>
                  <a:srgbClr val="11B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&lt;/div&gt;</a:t>
            </a:r>
            <a:endParaRPr lang="en-US" sz="1000" dirty="0">
              <a:solidFill>
                <a:srgbClr val="AEB2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" t="7637" r="-249"/>
          <a:stretch/>
        </p:blipFill>
        <p:spPr>
          <a:xfrm>
            <a:off x="1193298" y="3767766"/>
            <a:ext cx="3673230" cy="1609649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484279" y="5699034"/>
            <a:ext cx="28648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11B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&lt;div</a:t>
            </a:r>
            <a:r>
              <a:rPr lang="en-US" sz="1000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C791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"col-sm-8 col-sm-offset-2</a:t>
            </a:r>
            <a:r>
              <a:rPr lang="en-US" sz="1000" dirty="0" smtClean="0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r>
              <a:rPr lang="en-US" sz="1000" dirty="0" smtClean="0">
                <a:solidFill>
                  <a:srgbClr val="11B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</a:t>
            </a:r>
          </a:p>
          <a:p>
            <a:r>
              <a:rPr lang="en-US" sz="1000" dirty="0" smtClean="0">
                <a:solidFill>
                  <a:srgbClr val="11B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&lt;/div&gt;</a:t>
            </a:r>
            <a:endParaRPr lang="en-US" sz="1000" b="0" dirty="0">
              <a:solidFill>
                <a:srgbClr val="AEB2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459" r="141" b="48477"/>
          <a:stretch/>
        </p:blipFill>
        <p:spPr>
          <a:xfrm>
            <a:off x="5929867" y="1054632"/>
            <a:ext cx="5533292" cy="1031630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7440942" y="2312518"/>
            <a:ext cx="205376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11B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&lt;div</a:t>
            </a:r>
            <a:r>
              <a:rPr lang="en-US" sz="1200" dirty="0" smtClean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1200" i="1" dirty="0" smtClean="0">
                <a:solidFill>
                  <a:srgbClr val="C791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class</a:t>
            </a:r>
            <a:r>
              <a:rPr lang="en-US" sz="1200" dirty="0" smtClean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</a:t>
            </a:r>
            <a:r>
              <a:rPr lang="en-US" sz="1200" dirty="0" smtClean="0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"col-sm-4"</a:t>
            </a:r>
            <a:r>
              <a:rPr lang="en-US" sz="1200" dirty="0" smtClean="0">
                <a:solidFill>
                  <a:srgbClr val="11B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</a:t>
            </a:r>
          </a:p>
          <a:p>
            <a:r>
              <a:rPr lang="en-US" sz="1200" b="0" dirty="0" smtClean="0">
                <a:solidFill>
                  <a:srgbClr val="11B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&lt;/div&gt;</a:t>
            </a:r>
          </a:p>
          <a:p>
            <a:endParaRPr lang="en-US" sz="1200" dirty="0" smtClean="0">
              <a:solidFill>
                <a:srgbClr val="11B7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1200" dirty="0" smtClean="0">
                <a:solidFill>
                  <a:srgbClr val="11B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&lt;div</a:t>
            </a:r>
            <a:r>
              <a:rPr lang="en-US" sz="1200" dirty="0" smtClean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1200" i="1" dirty="0" smtClean="0">
                <a:solidFill>
                  <a:srgbClr val="C791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class</a:t>
            </a:r>
            <a:r>
              <a:rPr lang="en-US" sz="1200" dirty="0" smtClean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</a:t>
            </a:r>
            <a:r>
              <a:rPr lang="en-US" sz="1200" dirty="0" smtClean="0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"col-sm-4"</a:t>
            </a:r>
            <a:r>
              <a:rPr lang="en-US" sz="1200" dirty="0" smtClean="0">
                <a:solidFill>
                  <a:srgbClr val="11B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</a:t>
            </a:r>
          </a:p>
          <a:p>
            <a:r>
              <a:rPr lang="en-US" sz="1200" dirty="0" smtClean="0">
                <a:solidFill>
                  <a:srgbClr val="11B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&lt;/div&gt;</a:t>
            </a:r>
          </a:p>
          <a:p>
            <a:endParaRPr lang="en-US" sz="1200" b="0" dirty="0" smtClean="0">
              <a:solidFill>
                <a:srgbClr val="11B7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1200" dirty="0" smtClean="0">
                <a:solidFill>
                  <a:srgbClr val="11B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&lt;div</a:t>
            </a:r>
            <a:r>
              <a:rPr lang="en-US" sz="1200" dirty="0" smtClean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1200" i="1" dirty="0" smtClean="0">
                <a:solidFill>
                  <a:srgbClr val="C791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class</a:t>
            </a:r>
            <a:r>
              <a:rPr lang="en-US" sz="1200" dirty="0" smtClean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</a:t>
            </a:r>
            <a:r>
              <a:rPr lang="en-US" sz="1200" dirty="0" smtClean="0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"col-sm-4"</a:t>
            </a:r>
            <a:r>
              <a:rPr lang="en-US" sz="1200" dirty="0" smtClean="0">
                <a:solidFill>
                  <a:srgbClr val="11B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</a:t>
            </a:r>
          </a:p>
          <a:p>
            <a:r>
              <a:rPr lang="en-US" sz="1200" dirty="0" smtClean="0">
                <a:solidFill>
                  <a:srgbClr val="11B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&lt;/div&gt;</a:t>
            </a:r>
            <a:endParaRPr lang="en-US" sz="1200" b="0" dirty="0">
              <a:solidFill>
                <a:srgbClr val="AEB2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5320405" y="4459180"/>
            <a:ext cx="63316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.col- (extra small devices - screen width </a:t>
            </a:r>
            <a:r>
              <a:rPr lang="en-US" sz="1200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less than 576px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.col-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 (small devices - screen width equal to or </a:t>
            </a:r>
            <a:r>
              <a:rPr lang="en-US" sz="1200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greater than 576px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.col-md- (medium devices - screen width equal to or </a:t>
            </a:r>
            <a:r>
              <a:rPr lang="en-US" sz="1200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greater than 768px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.col-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 (large devices - screen width equal to or </a:t>
            </a:r>
            <a:r>
              <a:rPr lang="en-US" sz="1200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greater than 992px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.col-xl- (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xlarge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devices - screen width equal to or </a:t>
            </a:r>
            <a:r>
              <a:rPr lang="en-US" sz="1200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greater than 1200px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</a:t>
            </a:r>
            <a:endParaRPr lang="en-US" sz="1200" b="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06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6215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Buttons and tables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574" y="1597329"/>
            <a:ext cx="3694906" cy="1122556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2656114" y="2246811"/>
            <a:ext cx="1872343" cy="47026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0" t="60019" r="37857" b="16887"/>
          <a:stretch/>
        </p:blipFill>
        <p:spPr>
          <a:xfrm>
            <a:off x="7277291" y="1655398"/>
            <a:ext cx="3309257" cy="114082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428" y="4357383"/>
            <a:ext cx="4478322" cy="188898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6091391" y="4764356"/>
            <a:ext cx="693432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11B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&lt;a</a:t>
            </a:r>
            <a:r>
              <a:rPr lang="en-US" sz="900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900" i="1" dirty="0" err="1">
                <a:solidFill>
                  <a:srgbClr val="C791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href</a:t>
            </a:r>
            <a:r>
              <a:rPr lang="en-US" sz="900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"index1.html"</a:t>
            </a:r>
            <a:r>
              <a:rPr lang="en-US" sz="900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900" i="1" dirty="0">
                <a:solidFill>
                  <a:srgbClr val="C791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class</a:t>
            </a:r>
            <a:r>
              <a:rPr lang="en-US" sz="900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r>
              <a:rPr lang="en-US" sz="900" dirty="0" err="1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btn</a:t>
            </a:r>
            <a:r>
              <a:rPr lang="en-US" sz="900" dirty="0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btn</a:t>
            </a:r>
            <a:r>
              <a:rPr lang="en-US" sz="900" dirty="0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-light </a:t>
            </a:r>
            <a:r>
              <a:rPr lang="en-US" sz="900" dirty="0" err="1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btn</a:t>
            </a:r>
            <a:r>
              <a:rPr lang="en-US" sz="900" dirty="0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-block"</a:t>
            </a:r>
            <a:r>
              <a:rPr lang="en-US" sz="900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900" i="1" dirty="0" err="1">
                <a:solidFill>
                  <a:srgbClr val="C791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href</a:t>
            </a:r>
            <a:r>
              <a:rPr lang="en-US" sz="900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"#"</a:t>
            </a:r>
            <a:r>
              <a:rPr lang="en-US" sz="900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900" i="1" dirty="0">
                <a:solidFill>
                  <a:srgbClr val="C791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role</a:t>
            </a:r>
            <a:r>
              <a:rPr lang="en-US" sz="900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"button"</a:t>
            </a:r>
            <a:r>
              <a:rPr lang="en-US" sz="900" dirty="0">
                <a:solidFill>
                  <a:srgbClr val="11B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&gt;&lt;li&gt;</a:t>
            </a:r>
            <a:r>
              <a:rPr lang="en-US" sz="900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home</a:t>
            </a:r>
            <a:r>
              <a:rPr lang="en-US" sz="900" dirty="0">
                <a:solidFill>
                  <a:srgbClr val="11B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&lt;/li&gt;&lt;/a&gt;</a:t>
            </a:r>
            <a:endParaRPr lang="en-US" sz="900" dirty="0">
              <a:solidFill>
                <a:srgbClr val="AEB2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900" dirty="0" smtClean="0">
                <a:solidFill>
                  <a:srgbClr val="11B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</a:t>
            </a:r>
            <a:r>
              <a:rPr lang="en-US" sz="900" dirty="0">
                <a:solidFill>
                  <a:srgbClr val="11B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</a:t>
            </a:r>
            <a:r>
              <a:rPr lang="en-US" sz="900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900" i="1" dirty="0" err="1">
                <a:solidFill>
                  <a:srgbClr val="C791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href</a:t>
            </a:r>
            <a:r>
              <a:rPr lang="en-US" sz="900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"#about"</a:t>
            </a:r>
            <a:r>
              <a:rPr lang="en-US" sz="900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900" i="1" dirty="0">
                <a:solidFill>
                  <a:srgbClr val="C791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class</a:t>
            </a:r>
            <a:r>
              <a:rPr lang="en-US" sz="900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r>
              <a:rPr lang="en-US" sz="900" dirty="0" err="1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btn</a:t>
            </a:r>
            <a:r>
              <a:rPr lang="en-US" sz="900" dirty="0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btn</a:t>
            </a:r>
            <a:r>
              <a:rPr lang="en-US" sz="900" dirty="0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-light </a:t>
            </a:r>
            <a:r>
              <a:rPr lang="en-US" sz="900" dirty="0" err="1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btn</a:t>
            </a:r>
            <a:r>
              <a:rPr lang="en-US" sz="900" dirty="0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-block"</a:t>
            </a:r>
            <a:r>
              <a:rPr lang="en-US" sz="900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900" i="1" dirty="0" err="1">
                <a:solidFill>
                  <a:srgbClr val="C791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href</a:t>
            </a:r>
            <a:r>
              <a:rPr lang="en-US" sz="900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"#"</a:t>
            </a:r>
            <a:r>
              <a:rPr lang="en-US" sz="900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900" i="1" dirty="0">
                <a:solidFill>
                  <a:srgbClr val="C791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role</a:t>
            </a:r>
            <a:r>
              <a:rPr lang="en-US" sz="900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"button"</a:t>
            </a:r>
            <a:r>
              <a:rPr lang="en-US" sz="900" dirty="0">
                <a:solidFill>
                  <a:srgbClr val="11B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&gt;&lt;li&gt;</a:t>
            </a:r>
            <a:r>
              <a:rPr lang="en-US" sz="900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about</a:t>
            </a:r>
            <a:r>
              <a:rPr lang="en-US" sz="900" dirty="0">
                <a:solidFill>
                  <a:srgbClr val="11B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&lt;/li&gt;&lt;/a&gt;</a:t>
            </a:r>
            <a:endParaRPr lang="en-US" sz="900" dirty="0">
              <a:solidFill>
                <a:srgbClr val="AEB2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900" dirty="0" smtClean="0">
                <a:solidFill>
                  <a:srgbClr val="11B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&lt;a</a:t>
            </a:r>
            <a:r>
              <a:rPr lang="en-US" sz="900" dirty="0" smtClean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900" i="1" dirty="0" err="1">
                <a:solidFill>
                  <a:srgbClr val="C791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href</a:t>
            </a:r>
            <a:r>
              <a:rPr lang="en-US" sz="900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"#expertise"</a:t>
            </a:r>
            <a:r>
              <a:rPr lang="en-US" sz="900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900" i="1" dirty="0">
                <a:solidFill>
                  <a:srgbClr val="C791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class</a:t>
            </a:r>
            <a:r>
              <a:rPr lang="en-US" sz="900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r>
              <a:rPr lang="en-US" sz="900" dirty="0" err="1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btn</a:t>
            </a:r>
            <a:r>
              <a:rPr lang="en-US" sz="900" dirty="0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btn</a:t>
            </a:r>
            <a:r>
              <a:rPr lang="en-US" sz="900" dirty="0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-light </a:t>
            </a:r>
            <a:r>
              <a:rPr lang="en-US" sz="900" dirty="0" err="1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btn</a:t>
            </a:r>
            <a:r>
              <a:rPr lang="en-US" sz="900" dirty="0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-block"</a:t>
            </a:r>
            <a:r>
              <a:rPr lang="en-US" sz="900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900" i="1" dirty="0" err="1">
                <a:solidFill>
                  <a:srgbClr val="C791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href</a:t>
            </a:r>
            <a:r>
              <a:rPr lang="en-US" sz="900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"#"</a:t>
            </a:r>
            <a:r>
              <a:rPr lang="en-US" sz="900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900" i="1" dirty="0">
                <a:solidFill>
                  <a:srgbClr val="C791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role</a:t>
            </a:r>
            <a:r>
              <a:rPr lang="en-US" sz="900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"button"</a:t>
            </a:r>
            <a:r>
              <a:rPr lang="en-US" sz="900" dirty="0">
                <a:solidFill>
                  <a:srgbClr val="11B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&gt;&lt;li&gt;</a:t>
            </a:r>
            <a:r>
              <a:rPr lang="en-US" sz="900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Story</a:t>
            </a:r>
            <a:r>
              <a:rPr lang="en-US" sz="900" dirty="0">
                <a:solidFill>
                  <a:srgbClr val="11B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&lt;/li&gt;&lt;/a&gt;</a:t>
            </a:r>
            <a:endParaRPr lang="en-US" sz="900" dirty="0">
              <a:solidFill>
                <a:srgbClr val="AEB2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900" dirty="0" smtClean="0">
                <a:solidFill>
                  <a:srgbClr val="11B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</a:t>
            </a:r>
            <a:r>
              <a:rPr lang="en-US" sz="900" dirty="0">
                <a:solidFill>
                  <a:srgbClr val="11B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</a:t>
            </a:r>
            <a:r>
              <a:rPr lang="en-US" sz="900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900" i="1" dirty="0" err="1">
                <a:solidFill>
                  <a:srgbClr val="C791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href</a:t>
            </a:r>
            <a:r>
              <a:rPr lang="en-US" sz="900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"#contact"</a:t>
            </a:r>
            <a:r>
              <a:rPr lang="en-US" sz="900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900" i="1" dirty="0">
                <a:solidFill>
                  <a:srgbClr val="C791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class</a:t>
            </a:r>
            <a:r>
              <a:rPr lang="en-US" sz="900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r>
              <a:rPr lang="en-US" sz="900" dirty="0" err="1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btn</a:t>
            </a:r>
            <a:r>
              <a:rPr lang="en-US" sz="900" dirty="0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btn</a:t>
            </a:r>
            <a:r>
              <a:rPr lang="en-US" sz="900" dirty="0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-light </a:t>
            </a:r>
            <a:r>
              <a:rPr lang="en-US" sz="900" dirty="0" err="1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btn</a:t>
            </a:r>
            <a:r>
              <a:rPr lang="en-US" sz="900" dirty="0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-block"</a:t>
            </a:r>
            <a:r>
              <a:rPr lang="en-US" sz="900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900" i="1" dirty="0" err="1">
                <a:solidFill>
                  <a:srgbClr val="C791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href</a:t>
            </a:r>
            <a:r>
              <a:rPr lang="en-US" sz="900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"#"</a:t>
            </a:r>
            <a:r>
              <a:rPr lang="en-US" sz="900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900" i="1" dirty="0">
                <a:solidFill>
                  <a:srgbClr val="C791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role</a:t>
            </a:r>
            <a:r>
              <a:rPr lang="en-US" sz="900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"button"</a:t>
            </a:r>
            <a:r>
              <a:rPr lang="en-US" sz="900" dirty="0">
                <a:solidFill>
                  <a:srgbClr val="11B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&gt;&lt;li&gt;</a:t>
            </a:r>
            <a:r>
              <a:rPr lang="en-US" sz="900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Address</a:t>
            </a:r>
            <a:r>
              <a:rPr lang="en-US" sz="900" dirty="0">
                <a:solidFill>
                  <a:srgbClr val="11B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&lt;/li&gt;&lt;/a&gt;</a:t>
            </a:r>
            <a:endParaRPr lang="en-US" sz="900" dirty="0">
              <a:solidFill>
                <a:srgbClr val="AEB2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900" dirty="0" smtClean="0">
                <a:solidFill>
                  <a:srgbClr val="11B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</a:t>
            </a:r>
            <a:r>
              <a:rPr lang="en-US" sz="900" dirty="0">
                <a:solidFill>
                  <a:srgbClr val="11B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</a:t>
            </a:r>
            <a:r>
              <a:rPr lang="en-US" sz="900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900" i="1" dirty="0" err="1">
                <a:solidFill>
                  <a:srgbClr val="C791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href</a:t>
            </a:r>
            <a:r>
              <a:rPr lang="en-US" sz="900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"#contact"</a:t>
            </a:r>
            <a:r>
              <a:rPr lang="en-US" sz="900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900" i="1" dirty="0">
                <a:solidFill>
                  <a:srgbClr val="C791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class</a:t>
            </a:r>
            <a:r>
              <a:rPr lang="en-US" sz="900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r>
              <a:rPr lang="en-US" sz="900" dirty="0" err="1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btn</a:t>
            </a:r>
            <a:r>
              <a:rPr lang="en-US" sz="900" dirty="0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btn</a:t>
            </a:r>
            <a:r>
              <a:rPr lang="en-US" sz="900" dirty="0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-light </a:t>
            </a:r>
            <a:r>
              <a:rPr lang="en-US" sz="900" dirty="0" err="1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btn</a:t>
            </a:r>
            <a:r>
              <a:rPr lang="en-US" sz="900" dirty="0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-block"</a:t>
            </a:r>
            <a:r>
              <a:rPr lang="en-US" sz="900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900" i="1" dirty="0" err="1">
                <a:solidFill>
                  <a:srgbClr val="C791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href</a:t>
            </a:r>
            <a:r>
              <a:rPr lang="en-US" sz="900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"#"</a:t>
            </a:r>
            <a:r>
              <a:rPr lang="en-US" sz="900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900" i="1" dirty="0">
                <a:solidFill>
                  <a:srgbClr val="C791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role</a:t>
            </a:r>
            <a:r>
              <a:rPr lang="en-US" sz="900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"button"</a:t>
            </a:r>
            <a:r>
              <a:rPr lang="en-US" sz="900" dirty="0">
                <a:solidFill>
                  <a:srgbClr val="11B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&gt;&lt;li&gt;</a:t>
            </a:r>
            <a:r>
              <a:rPr lang="en-US" sz="900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contact</a:t>
            </a:r>
            <a:r>
              <a:rPr lang="en-US" sz="900" dirty="0">
                <a:solidFill>
                  <a:srgbClr val="11B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&lt;/li&gt;&lt;/a&gt;</a:t>
            </a:r>
            <a:endParaRPr lang="en-US" sz="900" b="0" dirty="0">
              <a:solidFill>
                <a:srgbClr val="AEB2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324399" y="3208475"/>
            <a:ext cx="41777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11B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&lt;a</a:t>
            </a:r>
            <a:r>
              <a:rPr lang="en-US" sz="1200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C791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btn</a:t>
            </a:r>
            <a:r>
              <a:rPr lang="en-US" sz="1200" dirty="0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vira-btn</a:t>
            </a:r>
            <a:r>
              <a:rPr lang="en-US" sz="1200" dirty="0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1200" i="1" dirty="0" err="1">
                <a:solidFill>
                  <a:srgbClr val="C791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href</a:t>
            </a:r>
            <a:r>
              <a:rPr lang="en-US" sz="1200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"#"</a:t>
            </a:r>
            <a:r>
              <a:rPr lang="en-US" sz="1200" dirty="0">
                <a:solidFill>
                  <a:srgbClr val="11B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Explore us</a:t>
            </a:r>
            <a:r>
              <a:rPr lang="en-US" sz="1200" dirty="0">
                <a:solidFill>
                  <a:srgbClr val="11B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&lt;/a&gt;</a:t>
            </a:r>
            <a:endParaRPr lang="en-US" sz="1200" b="0" dirty="0">
              <a:solidFill>
                <a:srgbClr val="AEB2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5585012" y="3209364"/>
            <a:ext cx="671456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11B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&lt;a</a:t>
            </a:r>
            <a:r>
              <a:rPr lang="en-US" sz="1050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1050" i="1" dirty="0" err="1">
                <a:solidFill>
                  <a:srgbClr val="C791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href</a:t>
            </a:r>
            <a:r>
              <a:rPr lang="en-US" sz="1050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r>
              <a:rPr lang="en-US" sz="1050" dirty="0" err="1" smtClean="0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cities.html“</a:t>
            </a:r>
            <a:r>
              <a:rPr lang="en-US" sz="1050" i="1" dirty="0" err="1" smtClean="0">
                <a:solidFill>
                  <a:srgbClr val="C791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class</a:t>
            </a:r>
            <a:r>
              <a:rPr lang="en-US" sz="1050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r>
              <a:rPr lang="en-US" sz="1050" dirty="0" err="1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btn</a:t>
            </a:r>
            <a:r>
              <a:rPr lang="en-US" sz="1050" dirty="0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btn</a:t>
            </a:r>
            <a:r>
              <a:rPr lang="en-US" sz="1050" dirty="0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-outline-light </a:t>
            </a:r>
            <a:r>
              <a:rPr lang="en-US" sz="1050" dirty="0" err="1" smtClean="0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btn-lg"</a:t>
            </a:r>
            <a:r>
              <a:rPr lang="en-US" sz="1050" i="1" dirty="0" err="1" smtClean="0">
                <a:solidFill>
                  <a:srgbClr val="C791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href</a:t>
            </a:r>
            <a:r>
              <a:rPr lang="en-US" sz="1050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r>
              <a:rPr lang="en-US" sz="1050" dirty="0" err="1" smtClean="0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cities.html"</a:t>
            </a:r>
            <a:r>
              <a:rPr lang="en-US" sz="1050" i="1" dirty="0" err="1" smtClean="0">
                <a:solidFill>
                  <a:srgbClr val="C791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role</a:t>
            </a:r>
            <a:r>
              <a:rPr lang="en-US" sz="1050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"button</a:t>
            </a:r>
            <a:r>
              <a:rPr lang="en-US" sz="1050" dirty="0" smtClean="0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r>
              <a:rPr lang="en-US" sz="1050" dirty="0" smtClean="0">
                <a:solidFill>
                  <a:srgbClr val="11B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</a:t>
            </a:r>
          </a:p>
          <a:p>
            <a:r>
              <a:rPr lang="en-US" sz="1050" dirty="0" smtClean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GET </a:t>
            </a:r>
            <a:r>
              <a:rPr lang="en-US" sz="1050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STARTED</a:t>
            </a:r>
            <a:r>
              <a:rPr lang="en-US" sz="1050" dirty="0">
                <a:solidFill>
                  <a:srgbClr val="11B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&lt;/a&gt;</a:t>
            </a:r>
            <a:endParaRPr lang="en-US" sz="1050" b="0" dirty="0">
              <a:solidFill>
                <a:srgbClr val="AEB2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15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6215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Buttons and tables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2216" r="-271"/>
          <a:stretch/>
        </p:blipFill>
        <p:spPr>
          <a:xfrm>
            <a:off x="1449604" y="1733006"/>
            <a:ext cx="5361201" cy="170101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t="2786" r="646"/>
          <a:stretch/>
        </p:blipFill>
        <p:spPr>
          <a:xfrm>
            <a:off x="1453418" y="4223656"/>
            <a:ext cx="5356686" cy="1474569"/>
          </a:xfrm>
          <a:prstGeom prst="rect">
            <a:avLst/>
          </a:prstGeom>
        </p:spPr>
      </p:pic>
      <p:sp>
        <p:nvSpPr>
          <p:cNvPr id="6" name="Правая фигурная скобка 5"/>
          <p:cNvSpPr/>
          <p:nvPr/>
        </p:nvSpPr>
        <p:spPr>
          <a:xfrm>
            <a:off x="7097486" y="1741714"/>
            <a:ext cx="557348" cy="167204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Прямоугольник 13"/>
          <p:cNvSpPr/>
          <p:nvPr/>
        </p:nvSpPr>
        <p:spPr>
          <a:xfrm>
            <a:off x="7749373" y="2347351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11B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3x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7167152" y="4507916"/>
            <a:ext cx="50248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11B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&lt;div</a:t>
            </a:r>
            <a:r>
              <a:rPr lang="en-US" sz="1200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C791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AE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"table table-hover table-light table-striped</a:t>
            </a:r>
            <a:r>
              <a:rPr lang="en-US" sz="1200" dirty="0" smtClean="0">
                <a:solidFill>
                  <a:srgbClr val="00A8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r>
              <a:rPr lang="en-US" sz="1200" dirty="0" smtClean="0">
                <a:solidFill>
                  <a:srgbClr val="11B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</a:t>
            </a:r>
          </a:p>
          <a:p>
            <a:endParaRPr lang="en-US" sz="1200" dirty="0">
              <a:solidFill>
                <a:srgbClr val="11B7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1200" dirty="0" smtClean="0">
                <a:solidFill>
                  <a:srgbClr val="11B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&lt;/div&gt;</a:t>
            </a:r>
            <a:endParaRPr lang="en-US" sz="1200" dirty="0">
              <a:solidFill>
                <a:srgbClr val="AEB2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5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9017" y="537755"/>
            <a:ext cx="9601200" cy="1485900"/>
          </a:xfrm>
        </p:spPr>
        <p:txBody>
          <a:bodyPr/>
          <a:lstStyle/>
          <a:p>
            <a:r>
              <a:rPr lang="en-US" dirty="0" smtClean="0"/>
              <a:t>Colors</a:t>
            </a:r>
            <a:endParaRPr lang="en-US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693285" y="1572288"/>
            <a:ext cx="2970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border-color: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#</a:t>
            </a:r>
            <a:r>
              <a:rPr lang="en-US" dirty="0">
                <a:solidFill>
                  <a:srgbClr val="E35535"/>
                </a:solidFill>
                <a:latin typeface="Consolas" panose="020B0609020204030204" pitchFamily="49" charset="0"/>
              </a:rPr>
              <a:t>51c2b9</a:t>
            </a:r>
            <a:r>
              <a:rPr lang="en-US" dirty="0">
                <a:solidFill>
                  <a:srgbClr val="AEB2B2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AEB2B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680753" y="2234979"/>
            <a:ext cx="66272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border-bottom: </a:t>
            </a:r>
            <a:r>
              <a:rPr lang="sv-SE" sz="1600" dirty="0">
                <a:solidFill>
                  <a:srgbClr val="D4770C"/>
                </a:solidFill>
                <a:latin typeface="Consolas" panose="020B0609020204030204" pitchFamily="49" charset="0"/>
              </a:rPr>
              <a:t>1</a:t>
            </a:r>
            <a:r>
              <a:rPr lang="sv-SE" sz="1600" i="1" dirty="0">
                <a:solidFill>
                  <a:srgbClr val="D4770C"/>
                </a:solidFill>
                <a:latin typeface="Consolas" panose="020B0609020204030204" pitchFamily="49" charset="0"/>
              </a:rPr>
              <a:t>px</a:t>
            </a:r>
            <a:r>
              <a:rPr lang="sv-SE" sz="1600" dirty="0">
                <a:solidFill>
                  <a:srgbClr val="D4770C"/>
                </a:solidFill>
                <a:latin typeface="Consolas" panose="020B0609020204030204" pitchFamily="49" charset="0"/>
              </a:rPr>
              <a:t> solid </a:t>
            </a:r>
            <a:r>
              <a:rPr lang="sv-SE" sz="1600" dirty="0">
                <a:solidFill>
                  <a:srgbClr val="11B7D4"/>
                </a:solidFill>
                <a:latin typeface="Consolas" panose="020B0609020204030204" pitchFamily="49" charset="0"/>
              </a:rPr>
              <a:t>rgba</a:t>
            </a:r>
            <a:r>
              <a:rPr lang="sv-SE" sz="1600" dirty="0">
                <a:solidFill>
                  <a:srgbClr val="AEB2B2"/>
                </a:solidFill>
                <a:latin typeface="Consolas" panose="020B0609020204030204" pitchFamily="49" charset="0"/>
              </a:rPr>
              <a:t>(</a:t>
            </a:r>
            <a:r>
              <a:rPr lang="sv-SE" sz="1600" dirty="0">
                <a:solidFill>
                  <a:srgbClr val="D4770C"/>
                </a:solidFill>
                <a:latin typeface="Consolas" panose="020B0609020204030204" pitchFamily="49" charset="0"/>
              </a:rPr>
              <a:t>255</a:t>
            </a:r>
            <a:r>
              <a:rPr lang="sv-SE" sz="1600" dirty="0">
                <a:solidFill>
                  <a:srgbClr val="AEB2B2"/>
                </a:solidFill>
                <a:latin typeface="Consolas" panose="020B0609020204030204" pitchFamily="49" charset="0"/>
              </a:rPr>
              <a:t>,</a:t>
            </a:r>
            <a:r>
              <a:rPr lang="sv-SE" sz="1600" dirty="0">
                <a:solidFill>
                  <a:srgbClr val="11B7D4"/>
                </a:solidFill>
                <a:latin typeface="Consolas" panose="020B0609020204030204" pitchFamily="49" charset="0"/>
              </a:rPr>
              <a:t> </a:t>
            </a:r>
            <a:r>
              <a:rPr lang="sv-SE" sz="1600" dirty="0">
                <a:solidFill>
                  <a:srgbClr val="D4770C"/>
                </a:solidFill>
                <a:latin typeface="Consolas" panose="020B0609020204030204" pitchFamily="49" charset="0"/>
              </a:rPr>
              <a:t>255</a:t>
            </a:r>
            <a:r>
              <a:rPr lang="sv-SE" sz="1600" dirty="0">
                <a:solidFill>
                  <a:srgbClr val="AEB2B2"/>
                </a:solidFill>
                <a:latin typeface="Consolas" panose="020B0609020204030204" pitchFamily="49" charset="0"/>
              </a:rPr>
              <a:t>,</a:t>
            </a:r>
            <a:r>
              <a:rPr lang="sv-SE" sz="1600" dirty="0">
                <a:solidFill>
                  <a:srgbClr val="11B7D4"/>
                </a:solidFill>
                <a:latin typeface="Consolas" panose="020B0609020204030204" pitchFamily="49" charset="0"/>
              </a:rPr>
              <a:t> </a:t>
            </a:r>
            <a:r>
              <a:rPr lang="sv-SE" sz="1600" dirty="0">
                <a:solidFill>
                  <a:srgbClr val="D4770C"/>
                </a:solidFill>
                <a:latin typeface="Consolas" panose="020B0609020204030204" pitchFamily="49" charset="0"/>
              </a:rPr>
              <a:t>255</a:t>
            </a:r>
            <a:r>
              <a:rPr lang="sv-SE" sz="1600" dirty="0">
                <a:solidFill>
                  <a:srgbClr val="AEB2B2"/>
                </a:solidFill>
                <a:latin typeface="Consolas" panose="020B0609020204030204" pitchFamily="49" charset="0"/>
              </a:rPr>
              <a:t>,</a:t>
            </a:r>
            <a:r>
              <a:rPr lang="sv-SE" sz="1600" dirty="0">
                <a:solidFill>
                  <a:srgbClr val="11B7D4"/>
                </a:solidFill>
                <a:latin typeface="Consolas" panose="020B0609020204030204" pitchFamily="49" charset="0"/>
              </a:rPr>
              <a:t> </a:t>
            </a:r>
            <a:r>
              <a:rPr lang="sv-SE" sz="1600" dirty="0">
                <a:solidFill>
                  <a:srgbClr val="D4770C"/>
                </a:solidFill>
                <a:latin typeface="Consolas" panose="020B0609020204030204" pitchFamily="49" charset="0"/>
              </a:rPr>
              <a:t>0.2</a:t>
            </a:r>
            <a:r>
              <a:rPr lang="sv-SE" sz="1600" dirty="0">
                <a:solidFill>
                  <a:srgbClr val="AEB2B2"/>
                </a:solidFill>
                <a:latin typeface="Consolas" panose="020B0609020204030204" pitchFamily="49" charset="0"/>
              </a:rPr>
              <a:t>);</a:t>
            </a:r>
            <a:endParaRPr lang="sv-SE" sz="1600" b="0" dirty="0">
              <a:solidFill>
                <a:srgbClr val="AEB2B2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766" y="2151015"/>
            <a:ext cx="3660792" cy="42239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069" y="1419497"/>
            <a:ext cx="3457446" cy="548129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1774201" y="3305295"/>
            <a:ext cx="3775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box-shadow:</a:t>
            </a:r>
            <a:r>
              <a:rPr lang="en-US" sz="1600" dirty="0">
                <a:solidFill>
                  <a:srgbClr val="D4770C"/>
                </a:solidFill>
                <a:latin typeface="Consolas" panose="020B0609020204030204" pitchFamily="49" charset="0"/>
              </a:rPr>
              <a:t>0 0 9</a:t>
            </a:r>
            <a:r>
              <a:rPr lang="en-US" sz="1600" i="1" dirty="0">
                <a:solidFill>
                  <a:srgbClr val="D4770C"/>
                </a:solidFill>
                <a:latin typeface="Consolas" panose="020B0609020204030204" pitchFamily="49" charset="0"/>
              </a:rPr>
              <a:t>px</a:t>
            </a:r>
            <a:r>
              <a:rPr lang="en-US" sz="1600" dirty="0">
                <a:solidFill>
                  <a:srgbClr val="D4770C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1B7D4"/>
                </a:solidFill>
                <a:latin typeface="Consolas" panose="020B0609020204030204" pitchFamily="49" charset="0"/>
              </a:rPr>
              <a:t>rgb</a:t>
            </a:r>
            <a:r>
              <a:rPr lang="en-US" sz="1600" dirty="0">
                <a:solidFill>
                  <a:srgbClr val="AEB2B2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D4770C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AEB2B2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11B7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D4770C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AEB2B2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11B7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D4770C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AEB2B2"/>
                </a:solidFill>
                <a:latin typeface="Consolas" panose="020B0609020204030204" pitchFamily="49" charset="0"/>
              </a:rPr>
              <a:t>);</a:t>
            </a:r>
            <a:endParaRPr lang="en-US" sz="1600" b="0" dirty="0">
              <a:solidFill>
                <a:srgbClr val="AEB2B2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456" y="2873829"/>
            <a:ext cx="3866606" cy="1043237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1777467" y="4646415"/>
            <a:ext cx="4737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background-color: </a:t>
            </a:r>
            <a:r>
              <a:rPr lang="en-US" dirty="0" err="1">
                <a:solidFill>
                  <a:srgbClr val="11B7D4"/>
                </a:solidFill>
                <a:latin typeface="Consolas" panose="020B0609020204030204" pitchFamily="49" charset="0"/>
              </a:rPr>
              <a:t>hsla</a:t>
            </a:r>
            <a:r>
              <a:rPr lang="en-US" dirty="0">
                <a:solidFill>
                  <a:srgbClr val="AEB2B2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D4770C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AEB2B2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11B7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4770C"/>
                </a:solidFill>
                <a:latin typeface="Consolas" panose="020B0609020204030204" pitchFamily="49" charset="0"/>
              </a:rPr>
              <a:t>0</a:t>
            </a:r>
            <a:r>
              <a:rPr lang="en-US" i="1" dirty="0">
                <a:solidFill>
                  <a:srgbClr val="D4770C"/>
                </a:solidFill>
                <a:latin typeface="Consolas" panose="020B0609020204030204" pitchFamily="49" charset="0"/>
              </a:rPr>
              <a:t>%</a:t>
            </a:r>
            <a:r>
              <a:rPr lang="en-US" dirty="0">
                <a:solidFill>
                  <a:srgbClr val="AEB2B2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11B7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4770C"/>
                </a:solidFill>
                <a:latin typeface="Consolas" panose="020B0609020204030204" pitchFamily="49" charset="0"/>
              </a:rPr>
              <a:t>97</a:t>
            </a:r>
            <a:r>
              <a:rPr lang="en-US" i="1" dirty="0">
                <a:solidFill>
                  <a:srgbClr val="D4770C"/>
                </a:solidFill>
                <a:latin typeface="Consolas" panose="020B0609020204030204" pitchFamily="49" charset="0"/>
              </a:rPr>
              <a:t>%</a:t>
            </a:r>
            <a:r>
              <a:rPr lang="en-US" dirty="0">
                <a:solidFill>
                  <a:srgbClr val="AEB2B2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11B7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4770C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AEB2B2"/>
                </a:solidFill>
                <a:latin typeface="Consolas" panose="020B0609020204030204" pitchFamily="49" charset="0"/>
              </a:rPr>
              <a:t>);</a:t>
            </a:r>
            <a:endParaRPr lang="en-US" b="0" dirty="0">
              <a:solidFill>
                <a:srgbClr val="AEB2B2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7314" y="3978852"/>
            <a:ext cx="2133600" cy="1489804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729933" y="6196540"/>
            <a:ext cx="42242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background-color: </a:t>
            </a:r>
            <a:r>
              <a:rPr lang="en-US" sz="1600" dirty="0" err="1">
                <a:solidFill>
                  <a:srgbClr val="11B7D4"/>
                </a:solidFill>
                <a:latin typeface="Consolas" panose="020B0609020204030204" pitchFamily="49" charset="0"/>
              </a:rPr>
              <a:t>hsl</a:t>
            </a:r>
            <a:r>
              <a:rPr lang="en-US" sz="1600" dirty="0">
                <a:solidFill>
                  <a:srgbClr val="AEB2B2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D4770C"/>
                </a:solidFill>
                <a:latin typeface="Consolas" panose="020B0609020204030204" pitchFamily="49" charset="0"/>
              </a:rPr>
              <a:t>36</a:t>
            </a:r>
            <a:r>
              <a:rPr lang="en-US" sz="1600" dirty="0">
                <a:solidFill>
                  <a:srgbClr val="AEB2B2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11B7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D4770C"/>
                </a:solidFill>
                <a:latin typeface="Consolas" panose="020B0609020204030204" pitchFamily="49" charset="0"/>
              </a:rPr>
              <a:t>20</a:t>
            </a:r>
            <a:r>
              <a:rPr lang="en-US" sz="1600" i="1" dirty="0">
                <a:solidFill>
                  <a:srgbClr val="D4770C"/>
                </a:solidFill>
                <a:latin typeface="Consolas" panose="020B0609020204030204" pitchFamily="49" charset="0"/>
              </a:rPr>
              <a:t>%</a:t>
            </a:r>
            <a:r>
              <a:rPr lang="en-US" sz="1600" dirty="0">
                <a:solidFill>
                  <a:srgbClr val="AEB2B2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11B7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D4770C"/>
                </a:solidFill>
                <a:latin typeface="Consolas" panose="020B0609020204030204" pitchFamily="49" charset="0"/>
              </a:rPr>
              <a:t>95</a:t>
            </a:r>
            <a:r>
              <a:rPr lang="en-US" sz="1600" i="1" dirty="0">
                <a:solidFill>
                  <a:srgbClr val="D4770C"/>
                </a:solidFill>
                <a:latin typeface="Consolas" panose="020B0609020204030204" pitchFamily="49" charset="0"/>
              </a:rPr>
              <a:t>%</a:t>
            </a:r>
            <a:r>
              <a:rPr lang="en-US" sz="1600" dirty="0">
                <a:solidFill>
                  <a:srgbClr val="AEB2B2"/>
                </a:solidFill>
                <a:latin typeface="Consolas" panose="020B0609020204030204" pitchFamily="49" charset="0"/>
              </a:rPr>
              <a:t>);</a:t>
            </a:r>
            <a:endParaRPr lang="en-US" sz="1600" b="0" dirty="0">
              <a:solidFill>
                <a:srgbClr val="AEB2B2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6"/>
          <a:srcRect r="29142"/>
          <a:stretch/>
        </p:blipFill>
        <p:spPr>
          <a:xfrm>
            <a:off x="7398648" y="6017217"/>
            <a:ext cx="4192462" cy="526218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643360" y="4289363"/>
            <a:ext cx="3366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Hue-saturation-lightness-alpha</a:t>
            </a:r>
          </a:p>
        </p:txBody>
      </p:sp>
    </p:spTree>
    <p:extLst>
      <p:ext uri="{BB962C8B-B14F-4D97-AF65-F5344CB8AC3E}">
        <p14:creationId xmlns:p14="http://schemas.microsoft.com/office/powerpoint/2010/main" val="396455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9714411" cy="812074"/>
          </a:xfrm>
        </p:spPr>
        <p:txBody>
          <a:bodyPr/>
          <a:lstStyle/>
          <a:p>
            <a:r>
              <a:rPr lang="en-US" dirty="0" smtClean="0"/>
              <a:t>Mobile adaptive</a:t>
            </a:r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71" y="2202953"/>
            <a:ext cx="5025391" cy="319636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132" y="1045028"/>
            <a:ext cx="2862520" cy="5590941"/>
          </a:xfrm>
          <a:prstGeom prst="rect">
            <a:avLst/>
          </a:prstGeom>
        </p:spPr>
      </p:pic>
      <p:sp>
        <p:nvSpPr>
          <p:cNvPr id="8" name="Стрелка вправо 7"/>
          <p:cNvSpPr/>
          <p:nvPr/>
        </p:nvSpPr>
        <p:spPr>
          <a:xfrm>
            <a:off x="7053943" y="3526971"/>
            <a:ext cx="1140823" cy="40059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889760" y="5607707"/>
            <a:ext cx="326571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7910C"/>
                </a:solidFill>
                <a:latin typeface="Consolas" panose="020B0609020204030204" pitchFamily="49" charset="0"/>
              </a:rPr>
              <a:t>@media</a:t>
            </a:r>
            <a:r>
              <a:rPr lang="en-US" sz="1400" dirty="0">
                <a:solidFill>
                  <a:srgbClr val="AEB2B2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>
                <a:solidFill>
                  <a:srgbClr val="C7910C"/>
                </a:solidFill>
                <a:latin typeface="Consolas" panose="020B0609020204030204" pitchFamily="49" charset="0"/>
              </a:rPr>
              <a:t>min-width</a:t>
            </a:r>
            <a:r>
              <a:rPr lang="en-US" sz="1400" dirty="0">
                <a:solidFill>
                  <a:srgbClr val="AEB2B2"/>
                </a:solidFill>
                <a:latin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D4770C"/>
                </a:solidFill>
                <a:latin typeface="Consolas" panose="020B0609020204030204" pitchFamily="49" charset="0"/>
              </a:rPr>
              <a:t>768</a:t>
            </a:r>
            <a:r>
              <a:rPr lang="en-US" sz="1400" i="1" dirty="0">
                <a:solidFill>
                  <a:srgbClr val="D4770C"/>
                </a:solidFill>
                <a:latin typeface="Consolas" panose="020B0609020204030204" pitchFamily="49" charset="0"/>
              </a:rPr>
              <a:t>px</a:t>
            </a:r>
            <a:r>
              <a:rPr lang="en-US" sz="1400" dirty="0">
                <a:solidFill>
                  <a:srgbClr val="AEB2B2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400" dirty="0">
                <a:solidFill>
                  <a:srgbClr val="AEB2B2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11B7D4"/>
                </a:solidFill>
                <a:latin typeface="Consolas" panose="020B0609020204030204" pitchFamily="49" charset="0"/>
              </a:rPr>
              <a:t>section</a:t>
            </a:r>
            <a:r>
              <a:rPr lang="en-US" sz="1400" dirty="0">
                <a:solidFill>
                  <a:srgbClr val="AEB2B2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1400" dirty="0">
                <a:solidFill>
                  <a:srgbClr val="D4770C"/>
                </a:solidFill>
                <a:latin typeface="Consolas" panose="020B0609020204030204" pitchFamily="49" charset="0"/>
              </a:rPr>
              <a:t>       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padding: </a:t>
            </a:r>
            <a:r>
              <a:rPr lang="en-US" sz="1400" dirty="0">
                <a:solidFill>
                  <a:srgbClr val="D4770C"/>
                </a:solidFill>
                <a:latin typeface="Consolas" panose="020B0609020204030204" pitchFamily="49" charset="0"/>
              </a:rPr>
              <a:t>150</a:t>
            </a:r>
            <a:r>
              <a:rPr lang="en-US" sz="1400" i="1" dirty="0">
                <a:solidFill>
                  <a:srgbClr val="D4770C"/>
                </a:solidFill>
                <a:latin typeface="Consolas" panose="020B0609020204030204" pitchFamily="49" charset="0"/>
              </a:rPr>
              <a:t>px</a:t>
            </a:r>
            <a:r>
              <a:rPr lang="en-US" sz="1400" dirty="0">
                <a:solidFill>
                  <a:srgbClr val="D4770C"/>
                </a:solidFill>
                <a:latin typeface="Consolas" panose="020B0609020204030204" pitchFamily="49" charset="0"/>
              </a:rPr>
              <a:t> 0</a:t>
            </a:r>
            <a:r>
              <a:rPr lang="en-US" sz="1400" dirty="0">
                <a:solidFill>
                  <a:srgbClr val="AEB2B2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770C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AEB2B2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400" dirty="0">
                <a:solidFill>
                  <a:srgbClr val="AEB2B2"/>
                </a:solidFill>
                <a:latin typeface="Consolas" panose="020B0609020204030204" pitchFamily="49" charset="0"/>
              </a:rPr>
              <a:t>}</a:t>
            </a:r>
            <a:endParaRPr lang="en-US" sz="1400" b="0" dirty="0">
              <a:solidFill>
                <a:srgbClr val="AEB2B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69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TM10001105[[fn=Уголки]]</Template>
  <TotalTime>462</TotalTime>
  <Words>415</Words>
  <Application>Microsoft Office PowerPoint</Application>
  <PresentationFormat>Широкоэкранный</PresentationFormat>
  <Paragraphs>78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3" baseType="lpstr">
      <vt:lpstr>Consolas</vt:lpstr>
      <vt:lpstr>Franklin Gothic Book</vt:lpstr>
      <vt:lpstr>Crop</vt:lpstr>
      <vt:lpstr>Tourism and cities</vt:lpstr>
      <vt:lpstr>PAGES                                   Number of pages:7 </vt:lpstr>
      <vt:lpstr>Flexbox containers</vt:lpstr>
      <vt:lpstr>Bootstrap grid system</vt:lpstr>
      <vt:lpstr>Презентация PowerPoint</vt:lpstr>
      <vt:lpstr>Buttons and tables</vt:lpstr>
      <vt:lpstr>Buttons and tables</vt:lpstr>
      <vt:lpstr>Colors</vt:lpstr>
      <vt:lpstr>Mobile adaptive</vt:lpstr>
      <vt:lpstr>Mobile adaptive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Tourism and cities</dc:title>
  <dc:creator>Батырбек Галымбек</dc:creator>
  <cp:lastModifiedBy>Батырбек Галымбек</cp:lastModifiedBy>
  <cp:revision>25</cp:revision>
  <dcterms:created xsi:type="dcterms:W3CDTF">2021-10-18T04:17:36Z</dcterms:created>
  <dcterms:modified xsi:type="dcterms:W3CDTF">2021-10-22T09:21:37Z</dcterms:modified>
</cp:coreProperties>
</file>